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4"/>
  </p:notesMasterIdLst>
  <p:handoutMasterIdLst>
    <p:handoutMasterId r:id="rId25"/>
  </p:handoutMasterIdLst>
  <p:sldIdLst>
    <p:sldId id="256" r:id="rId5"/>
    <p:sldId id="261" r:id="rId6"/>
    <p:sldId id="268" r:id="rId7"/>
    <p:sldId id="258" r:id="rId8"/>
    <p:sldId id="267" r:id="rId9"/>
    <p:sldId id="262" r:id="rId10"/>
    <p:sldId id="269" r:id="rId11"/>
    <p:sldId id="270" r:id="rId12"/>
    <p:sldId id="271" r:id="rId13"/>
    <p:sldId id="263" r:id="rId14"/>
    <p:sldId id="272" r:id="rId15"/>
    <p:sldId id="273" r:id="rId16"/>
    <p:sldId id="264" r:id="rId17"/>
    <p:sldId id="265" r:id="rId18"/>
    <p:sldId id="274" r:id="rId19"/>
    <p:sldId id="266" r:id="rId20"/>
    <p:sldId id="275" r:id="rId21"/>
    <p:sldId id="276" r:id="rId22"/>
    <p:sldId id="260" r:id="rId23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9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Train loss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Foglio1!$A$2:$A$6</c:f>
              <c:strCache>
                <c:ptCount val="5"/>
                <c:pt idx="0">
                  <c:v>Epoch 1</c:v>
                </c:pt>
                <c:pt idx="1">
                  <c:v>Epoch 2</c:v>
                </c:pt>
                <c:pt idx="2">
                  <c:v>Epoch 4</c:v>
                </c:pt>
                <c:pt idx="3">
                  <c:v>Epoch 10</c:v>
                </c:pt>
                <c:pt idx="4">
                  <c:v>Epoch 40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0.72499999999999998</c:v>
                </c:pt>
                <c:pt idx="1">
                  <c:v>0.69210000000000005</c:v>
                </c:pt>
                <c:pt idx="2">
                  <c:v>0.58169999999999999</c:v>
                </c:pt>
                <c:pt idx="3">
                  <c:v>0.35630000000000001</c:v>
                </c:pt>
                <c:pt idx="4">
                  <c:v>0.3029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73-4C7D-98C2-DE1429E31D0C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Test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Foglio1!$A$2:$A$6</c:f>
              <c:strCache>
                <c:ptCount val="5"/>
                <c:pt idx="0">
                  <c:v>Epoch 1</c:v>
                </c:pt>
                <c:pt idx="1">
                  <c:v>Epoch 2</c:v>
                </c:pt>
                <c:pt idx="2">
                  <c:v>Epoch 4</c:v>
                </c:pt>
                <c:pt idx="3">
                  <c:v>Epoch 10</c:v>
                </c:pt>
                <c:pt idx="4">
                  <c:v>Epoch 40</c:v>
                </c:pt>
              </c:strCache>
            </c:strRef>
          </c:cat>
          <c:val>
            <c:numRef>
              <c:f>Foglio1!$C$2:$C$6</c:f>
              <c:numCache>
                <c:formatCode>General</c:formatCode>
                <c:ptCount val="5"/>
                <c:pt idx="0">
                  <c:v>0.67269999999999996</c:v>
                </c:pt>
                <c:pt idx="1">
                  <c:v>0.67259999999999998</c:v>
                </c:pt>
                <c:pt idx="2">
                  <c:v>0.65139999999999998</c:v>
                </c:pt>
                <c:pt idx="3">
                  <c:v>0.41710000000000003</c:v>
                </c:pt>
                <c:pt idx="4">
                  <c:v>0.30580000000000002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73-4C7D-98C2-DE1429E31D0C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Train accuracy</c:v>
                </c:pt>
              </c:strCache>
            </c:strRef>
          </c:tx>
          <c:spPr>
            <a:ln w="28575" cap="rnd">
              <a:solidFill>
                <a:schemeClr val="accent1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Foglio1!$A$2:$A$6</c:f>
              <c:strCache>
                <c:ptCount val="5"/>
                <c:pt idx="0">
                  <c:v>Epoch 1</c:v>
                </c:pt>
                <c:pt idx="1">
                  <c:v>Epoch 2</c:v>
                </c:pt>
                <c:pt idx="2">
                  <c:v>Epoch 4</c:v>
                </c:pt>
                <c:pt idx="3">
                  <c:v>Epoch 10</c:v>
                </c:pt>
                <c:pt idx="4">
                  <c:v>Epoch 40</c:v>
                </c:pt>
              </c:strCache>
            </c:strRef>
          </c:cat>
          <c:val>
            <c:numRef>
              <c:f>Foglio1!$D$2:$D$6</c:f>
              <c:numCache>
                <c:formatCode>General</c:formatCode>
                <c:ptCount val="5"/>
                <c:pt idx="0">
                  <c:v>0.35310000000000002</c:v>
                </c:pt>
                <c:pt idx="1">
                  <c:v>0.45</c:v>
                </c:pt>
                <c:pt idx="2">
                  <c:v>0.47010000000000002</c:v>
                </c:pt>
                <c:pt idx="3">
                  <c:v>0.63529999999999998</c:v>
                </c:pt>
                <c:pt idx="4">
                  <c:v>0.6351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573-4C7D-98C2-DE1429E31D0C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Test accuracy</c:v>
                </c:pt>
              </c:strCache>
            </c:strRef>
          </c:tx>
          <c:spPr>
            <a:ln w="28575" cap="rnd">
              <a:solidFill>
                <a:schemeClr val="accent2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Foglio1!$A$2:$A$6</c:f>
              <c:strCache>
                <c:ptCount val="5"/>
                <c:pt idx="0">
                  <c:v>Epoch 1</c:v>
                </c:pt>
                <c:pt idx="1">
                  <c:v>Epoch 2</c:v>
                </c:pt>
                <c:pt idx="2">
                  <c:v>Epoch 4</c:v>
                </c:pt>
                <c:pt idx="3">
                  <c:v>Epoch 10</c:v>
                </c:pt>
                <c:pt idx="4">
                  <c:v>Epoch 40</c:v>
                </c:pt>
              </c:strCache>
            </c:strRef>
          </c:cat>
          <c:val>
            <c:numRef>
              <c:f>Foglio1!$E$2:$E$6</c:f>
              <c:numCache>
                <c:formatCode>General</c:formatCode>
                <c:ptCount val="5"/>
                <c:pt idx="0">
                  <c:v>0.27589999999999998</c:v>
                </c:pt>
                <c:pt idx="1">
                  <c:v>0.27600000000000002</c:v>
                </c:pt>
                <c:pt idx="2">
                  <c:v>0.27510000000000001</c:v>
                </c:pt>
                <c:pt idx="3">
                  <c:v>0.27539999999999998</c:v>
                </c:pt>
                <c:pt idx="4">
                  <c:v>0.27550000000000002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573-4C7D-98C2-DE1429E31D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04203872"/>
        <c:axId val="1604205120"/>
      </c:lineChart>
      <c:catAx>
        <c:axId val="160420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04205120"/>
        <c:crosses val="autoZero"/>
        <c:auto val="1"/>
        <c:lblAlgn val="ctr"/>
        <c:lblOffset val="100"/>
        <c:noMultiLvlLbl val="0"/>
      </c:catAx>
      <c:valAx>
        <c:axId val="1604205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04203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4CCDE7A-CCB0-4254-A938-021FE5E68C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BBE8809-D314-459F-9468-4074EF195C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53C4C-502E-464F-BAA8-27DBB71A0B97}" type="datetimeFigureOut">
              <a:rPr lang="it-IT" smtClean="0"/>
              <a:t>18/09/2021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7FA047-E051-4289-A85E-B2C015C5BD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59A542-EC1B-4AD0-9F48-45B95ED926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6DAC5-7919-4EFE-B589-B197185C6E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192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6E82B-0561-4374-A755-5D7F376F3791}" type="datetimeFigureOut">
              <a:rPr lang="it-IT" noProof="0" smtClean="0"/>
              <a:t>18/09/2021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7C824-2132-4BB7-8F95-0CAE4412AE81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438639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6586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0867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9B43E50-D8C0-4AB8-B692-D33F8FB1039E}" type="datetime1">
              <a:rPr lang="it-IT" smtClean="0"/>
              <a:t>18/09/2021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BDA436-B640-45F7-8025-0249A8DF7542}" type="datetime1">
              <a:rPr lang="it-IT" smtClean="0"/>
              <a:t>18/09/2021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23FC634-5A25-4169-AAD1-658470F5C9F9}" type="datetime1">
              <a:rPr lang="it-IT" smtClean="0"/>
              <a:t>18/09/2021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DAF5D6-3432-4737-940E-FCB92BD69F81}" type="datetime1">
              <a:rPr lang="it-IT" smtClean="0"/>
              <a:t>18/09/2021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Modificare gli stili del testo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460E87A-404B-43E1-8A8D-30D2BCF7A226}" type="datetime1">
              <a:rPr lang="it-IT" smtClean="0"/>
              <a:t>18/09/2021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C6B7B6-6BDC-4A28-8E73-1A61448F0380}" type="datetime1">
              <a:rPr lang="it-IT" smtClean="0"/>
              <a:t>18/09/2021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D3F342-B5CF-4467-B9DB-4E2655A2B423}" type="datetime1">
              <a:rPr lang="it-IT" smtClean="0"/>
              <a:t>18/09/2021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8DD4B2-C3E2-48E8-85F3-188260B629C0}" type="datetime1">
              <a:rPr lang="it-IT" smtClean="0"/>
              <a:t>18/09/2021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7" name="Rettango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83F823-4EEB-4AE7-8B22-3110E500D1B4}" type="datetime1">
              <a:rPr lang="it-IT" smtClean="0"/>
              <a:t>18/09/2021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7145F33-5E4E-49B7-BF39-AB2289E91211}" type="datetime1">
              <a:rPr lang="it-IT" smtClean="0"/>
              <a:t>18/09/2021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8C4A86-2147-43A1-9110-C8F45FAA8631}" type="datetime1">
              <a:rPr lang="it-IT" smtClean="0"/>
              <a:t>18/09/2021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9F3A7810-D3C5-4121-96C0-0361F9B18797}" type="datetime1">
              <a:rPr lang="it-IT" smtClean="0"/>
              <a:t>18/09/2021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7" name="Immagine 6" descr="Connessioni digitali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0" y="4961693"/>
            <a:ext cx="10993549" cy="895244"/>
          </a:xfrm>
        </p:spPr>
        <p:txBody>
          <a:bodyPr rtlCol="0" anchor="ctr">
            <a:noAutofit/>
          </a:bodyPr>
          <a:lstStyle/>
          <a:p>
            <a:pPr rtl="0"/>
            <a:r>
              <a:rPr lang="it-IT" dirty="0">
                <a:solidFill>
                  <a:schemeClr val="bg1"/>
                </a:solidFill>
              </a:rPr>
              <a:t>Calcolo del volume della chioma di un ulivo mediante approcci basati su AI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5D592D-439E-4BFC-AB9F-E802B7C2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CLUSTERIZZAZIONE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DC91037-1812-4D7B-9C59-50279A82D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309"/>
          <a:stretch/>
        </p:blipFill>
        <p:spPr>
          <a:xfrm>
            <a:off x="708720" y="2435887"/>
            <a:ext cx="3813650" cy="3788915"/>
          </a:xfrm>
          <a:prstGeom prst="rect">
            <a:avLst/>
          </a:prstGeom>
        </p:spPr>
      </p:pic>
      <p:pic>
        <p:nvPicPr>
          <p:cNvPr id="8" name="Immagine 7" descr="Immagine che contiene albero, esterni, pianta&#10;&#10;Descrizione generata automaticamente">
            <a:extLst>
              <a:ext uri="{FF2B5EF4-FFF2-40B4-BE49-F238E27FC236}">
                <a16:creationId xmlns:a16="http://schemas.microsoft.com/office/drawing/2014/main" id="{48514A2D-4322-41D5-A7C9-72012C21C88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577903" y="3719089"/>
            <a:ext cx="2059414" cy="142092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BABB8B7-D53F-40B1-B8F3-8703FB865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84"/>
          <a:stretch/>
        </p:blipFill>
        <p:spPr>
          <a:xfrm>
            <a:off x="4456109" y="2435887"/>
            <a:ext cx="3984488" cy="3791560"/>
          </a:xfrm>
          <a:prstGeom prst="rect">
            <a:avLst/>
          </a:prstGeom>
        </p:spPr>
      </p:pic>
      <p:sp>
        <p:nvSpPr>
          <p:cNvPr id="11" name="Freccia destra con strisce 10">
            <a:extLst>
              <a:ext uri="{FF2B5EF4-FFF2-40B4-BE49-F238E27FC236}">
                <a16:creationId xmlns:a16="http://schemas.microsoft.com/office/drawing/2014/main" id="{615A915B-0B11-4578-BDEB-156D1A960228}"/>
              </a:ext>
            </a:extLst>
          </p:cNvPr>
          <p:cNvSpPr/>
          <p:nvPr/>
        </p:nvSpPr>
        <p:spPr>
          <a:xfrm>
            <a:off x="8815568" y="4303019"/>
            <a:ext cx="541605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1544359-D916-43C2-93FA-1E4EF5E73906}"/>
              </a:ext>
            </a:extLst>
          </p:cNvPr>
          <p:cNvSpPr txBox="1"/>
          <p:nvPr/>
        </p:nvSpPr>
        <p:spPr>
          <a:xfrm>
            <a:off x="8691497" y="6415745"/>
            <a:ext cx="6097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Software utilizzato: Visual Studio Code (Python)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15FFB7E-F5AA-4391-8B76-AE13F2646AC2}"/>
              </a:ext>
            </a:extLst>
          </p:cNvPr>
          <p:cNvSpPr txBox="1"/>
          <p:nvPr/>
        </p:nvSpPr>
        <p:spPr>
          <a:xfrm>
            <a:off x="8269759" y="2364173"/>
            <a:ext cx="3582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25000"/>
                  </a:schemeClr>
                </a:solidFill>
              </a:rPr>
              <a:t>Filtraggio per eliminare cluster con meno di 1000 punti</a:t>
            </a:r>
          </a:p>
          <a:p>
            <a:r>
              <a:rPr lang="it-IT" dirty="0">
                <a:solidFill>
                  <a:schemeClr val="bg2">
                    <a:lumMod val="25000"/>
                  </a:schemeClr>
                </a:solidFill>
              </a:rPr>
              <a:t>Output: Un file LAS per ogni cluster</a:t>
            </a:r>
          </a:p>
        </p:txBody>
      </p:sp>
    </p:spTree>
    <p:extLst>
      <p:ext uri="{BB962C8B-B14F-4D97-AF65-F5344CB8AC3E}">
        <p14:creationId xmlns:p14="http://schemas.microsoft.com/office/powerpoint/2010/main" val="432216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2E6490-3B9B-4AC9-BFCF-C49A6226C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SEGMENTAZIONE TRONCO-CHIOMA (</a:t>
            </a:r>
            <a:r>
              <a:rPr lang="it-IT" dirty="0" err="1"/>
              <a:t>Pointnet</a:t>
            </a:r>
            <a:r>
              <a:rPr lang="it-IT" dirty="0"/>
              <a:t>)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11D3030-D0B1-4C0F-B9DD-7ED2767C4E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Scopo segmentazione: </a:t>
            </a:r>
          </a:p>
          <a:p>
            <a:pPr marL="0" indent="0">
              <a:buNone/>
            </a:pPr>
            <a:r>
              <a:rPr lang="it-IT" dirty="0"/>
              <a:t>Divisione del tronco dalla chioma per un più accurato calcolo del volume della chioma degli ulivi</a:t>
            </a:r>
          </a:p>
          <a:p>
            <a:pPr marL="0" indent="0">
              <a:buNone/>
            </a:pPr>
            <a:r>
              <a:rPr lang="it-IT" dirty="0"/>
              <a:t>Rete utilizzata: </a:t>
            </a:r>
            <a:r>
              <a:rPr lang="it-IT" dirty="0" err="1"/>
              <a:t>PointNet</a:t>
            </a:r>
            <a:endParaRPr lang="it-IT" dirty="0"/>
          </a:p>
          <a:p>
            <a:pPr>
              <a:buFontTx/>
              <a:buChar char="-"/>
            </a:pPr>
            <a:r>
              <a:rPr lang="it-IT" dirty="0"/>
              <a:t>Largamente impiegata per nuvole di punti</a:t>
            </a:r>
          </a:p>
          <a:p>
            <a:pPr>
              <a:buFontTx/>
              <a:buChar char="-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L</a:t>
            </a:r>
            <a:r>
              <a:rPr lang="it-IT" b="0" i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a rete di segmentazione è un’estensione della rete di classificazione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1E789C5-504F-4F22-B356-59D0887EF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14" y="3429000"/>
            <a:ext cx="4415399" cy="158787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34BCE3B-F76B-4265-8014-E552D9DC7421}"/>
              </a:ext>
            </a:extLst>
          </p:cNvPr>
          <p:cNvSpPr txBox="1"/>
          <p:nvPr/>
        </p:nvSpPr>
        <p:spPr>
          <a:xfrm>
            <a:off x="8935754" y="6415745"/>
            <a:ext cx="6097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Software utilizzato: Google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Colab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(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Pytorch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1973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F99C98-5F10-4E75-996C-B158C068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Preparazione del dataset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7782F48-BD3F-4E87-A696-CDC2095E3F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676366"/>
            <a:ext cx="5422900" cy="3253740"/>
          </a:xfrm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B607CF8-D06D-4F2D-86E6-80D55D8EC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1877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Molte delle modifiche apportate riguardano file e/o cartelle di SHAPENET (dataset di oggetti 3D) che viene sfruttato da </a:t>
            </a:r>
            <a:r>
              <a:rPr lang="it-IT" dirty="0" err="1"/>
              <a:t>PointNet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Creazione delle label chioma-tronco (valori 0-1)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Trascrizione ulivi nel formato idoneo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Trascrizione label nel formato idoneo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Creazione cartelle contenenti sia ulivi </a:t>
            </a:r>
            <a:r>
              <a:rPr lang="it-IT" dirty="0" err="1"/>
              <a:t>pre</a:t>
            </a:r>
            <a:r>
              <a:rPr lang="it-IT" dirty="0"/>
              <a:t> che post potatura (points e label) / </a:t>
            </a:r>
            <a:r>
              <a:rPr lang="it-IT" i="1" dirty="0"/>
              <a:t>Cartella 03922222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Indicazione nome categoria (</a:t>
            </a:r>
            <a:r>
              <a:rPr lang="it-IT" i="1" dirty="0" err="1"/>
              <a:t>Olives</a:t>
            </a:r>
            <a:r>
              <a:rPr lang="it-IT" dirty="0"/>
              <a:t>) con cartella di riferimento (</a:t>
            </a:r>
            <a:r>
              <a:rPr lang="it-IT" i="1" dirty="0"/>
              <a:t>03922222</a:t>
            </a:r>
            <a:r>
              <a:rPr lang="it-IT" dirty="0"/>
              <a:t>) nel file </a:t>
            </a:r>
            <a:r>
              <a:rPr lang="it-IT" i="1" dirty="0"/>
              <a:t>synsetoffset2category.txt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Indicazione numero classi (</a:t>
            </a:r>
            <a:r>
              <a:rPr lang="it-IT" i="1" dirty="0"/>
              <a:t>2</a:t>
            </a:r>
            <a:r>
              <a:rPr lang="it-IT" dirty="0"/>
              <a:t>) nel file </a:t>
            </a:r>
            <a:r>
              <a:rPr lang="it-IT" i="1" dirty="0" err="1"/>
              <a:t>num_seg_classes</a:t>
            </a:r>
            <a:endParaRPr lang="it-IT" i="1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Split degli ulivi che partecipano alle fasi di </a:t>
            </a:r>
            <a:r>
              <a:rPr lang="it-IT" dirty="0" err="1"/>
              <a:t>train</a:t>
            </a:r>
            <a:r>
              <a:rPr lang="it-IT" dirty="0"/>
              <a:t>, </a:t>
            </a:r>
            <a:r>
              <a:rPr lang="it-IT" dirty="0" err="1"/>
              <a:t>validation</a:t>
            </a:r>
            <a:r>
              <a:rPr lang="it-IT" dirty="0"/>
              <a:t> e test nel file </a:t>
            </a:r>
            <a:r>
              <a:rPr lang="it-IT" i="1" dirty="0" err="1"/>
              <a:t>train_test_split</a:t>
            </a:r>
            <a:endParaRPr lang="it-IT" i="1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FB35C5-8326-4908-883E-778947C3009D}"/>
              </a:ext>
            </a:extLst>
          </p:cNvPr>
          <p:cNvSpPr txBox="1"/>
          <p:nvPr/>
        </p:nvSpPr>
        <p:spPr>
          <a:xfrm>
            <a:off x="8935754" y="6415745"/>
            <a:ext cx="6097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Software utilizzato: Google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Colab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(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Pytorch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5180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5103AE-559B-4382-99DA-AFE44ECEE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SEGMENTAZIONE TRONCO-CHIOMA (</a:t>
            </a:r>
            <a:r>
              <a:rPr lang="it-IT" dirty="0" err="1"/>
              <a:t>Pointnet</a:t>
            </a:r>
            <a:r>
              <a:rPr lang="it-IT" dirty="0"/>
              <a:t>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4BBF381-6F2F-4E30-86FB-D406EE11C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0" t="29871" r="17355" b="28012"/>
          <a:stretch/>
        </p:blipFill>
        <p:spPr>
          <a:xfrm>
            <a:off x="1143944" y="3391055"/>
            <a:ext cx="3865668" cy="1390241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A75A025D-DB42-4999-834D-6B97DA67A05E}"/>
              </a:ext>
            </a:extLst>
          </p:cNvPr>
          <p:cNvGrpSpPr/>
          <p:nvPr/>
        </p:nvGrpSpPr>
        <p:grpSpPr>
          <a:xfrm>
            <a:off x="-236961" y="2126603"/>
            <a:ext cx="4925156" cy="2509229"/>
            <a:chOff x="54818" y="957040"/>
            <a:chExt cx="4925156" cy="2509229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9914FB89-6132-4C8C-8380-CA87E937579A}"/>
                </a:ext>
              </a:extLst>
            </p:cNvPr>
            <p:cNvSpPr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CEF76F42-1F03-47C7-8FBF-F5DA1ADE6D66}"/>
                </a:ext>
              </a:extLst>
            </p:cNvPr>
            <p:cNvSpPr txBox="1"/>
            <p:nvPr/>
          </p:nvSpPr>
          <p:spPr>
            <a:xfrm>
              <a:off x="1757142" y="957040"/>
              <a:ext cx="322283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6002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600" dirty="0"/>
                <a:t>Ulivi*</a:t>
              </a:r>
              <a:endParaRPr lang="it-IT" sz="3600" kern="1200" noProof="0" dirty="0"/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DE49231-C8A2-4196-BB1E-C83817F1D915}"/>
              </a:ext>
            </a:extLst>
          </p:cNvPr>
          <p:cNvGrpSpPr/>
          <p:nvPr/>
        </p:nvGrpSpPr>
        <p:grpSpPr>
          <a:xfrm>
            <a:off x="1465363" y="5306073"/>
            <a:ext cx="3222832" cy="893107"/>
            <a:chOff x="54818" y="2746269"/>
            <a:chExt cx="3222832" cy="893107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7D7B7924-74CA-4EA2-83F2-F9F33C0DADC3}"/>
                </a:ext>
              </a:extLst>
            </p:cNvPr>
            <p:cNvSpPr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4327CA3-40CB-4D34-BC6D-42E96C7FFE39}"/>
                </a:ext>
              </a:extLst>
            </p:cNvPr>
            <p:cNvSpPr txBox="1"/>
            <p:nvPr/>
          </p:nvSpPr>
          <p:spPr>
            <a:xfrm>
              <a:off x="54818" y="2919376"/>
              <a:ext cx="322283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6002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600" dirty="0"/>
                <a:t>Ulivi    Segmentati</a:t>
              </a:r>
              <a:endParaRPr lang="it-IT" sz="3600" kern="1200" noProof="0" dirty="0"/>
            </a:p>
          </p:txBody>
        </p:sp>
      </p:grpSp>
      <p:sp>
        <p:nvSpPr>
          <p:cNvPr id="18" name="Freccia destra con strisce 17">
            <a:extLst>
              <a:ext uri="{FF2B5EF4-FFF2-40B4-BE49-F238E27FC236}">
                <a16:creationId xmlns:a16="http://schemas.microsoft.com/office/drawing/2014/main" id="{058FA396-A748-4BFA-B4C0-34DE40B5985D}"/>
              </a:ext>
            </a:extLst>
          </p:cNvPr>
          <p:cNvSpPr/>
          <p:nvPr/>
        </p:nvSpPr>
        <p:spPr>
          <a:xfrm rot="5400000">
            <a:off x="2749320" y="2947526"/>
            <a:ext cx="473100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destra con strisce 11">
            <a:extLst>
              <a:ext uri="{FF2B5EF4-FFF2-40B4-BE49-F238E27FC236}">
                <a16:creationId xmlns:a16="http://schemas.microsoft.com/office/drawing/2014/main" id="{AF56566A-96F9-4F6D-91AC-A84AFAE9031A}"/>
              </a:ext>
            </a:extLst>
          </p:cNvPr>
          <p:cNvSpPr/>
          <p:nvPr/>
        </p:nvSpPr>
        <p:spPr>
          <a:xfrm rot="5400000">
            <a:off x="2840228" y="5064423"/>
            <a:ext cx="473100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contenuto 3">
            <a:extLst>
              <a:ext uri="{FF2B5EF4-FFF2-40B4-BE49-F238E27FC236}">
                <a16:creationId xmlns:a16="http://schemas.microsoft.com/office/drawing/2014/main" id="{C531ED64-0D33-4C8E-9280-85129EC39C6A}"/>
              </a:ext>
            </a:extLst>
          </p:cNvPr>
          <p:cNvSpPr txBox="1">
            <a:spLocks/>
          </p:cNvSpPr>
          <p:nvPr/>
        </p:nvSpPr>
        <p:spPr>
          <a:xfrm>
            <a:off x="6188417" y="2334474"/>
            <a:ext cx="5422392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NB*: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Per l’addestramento della rete è stato utilizzato un dataset in cui non è stata fatta alcuna operazione di </a:t>
            </a:r>
            <a:r>
              <a:rPr lang="it-IT" dirty="0" err="1"/>
              <a:t>downsample</a:t>
            </a:r>
            <a:r>
              <a:rPr lang="it-IT" dirty="0"/>
              <a:t> ed in cui la clusterizzazione è stata eseguita manualmente per avere la certezza che i dati in input siano corretti.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A causa del dataset di piccolissime dimensioni il risultato è comunque poco soddisfacente ed un’implementazione fatta utilizzando direttamente i file in cui il </a:t>
            </a:r>
            <a:r>
              <a:rPr lang="it-IT" dirty="0" err="1"/>
              <a:t>downsample</a:t>
            </a:r>
            <a:r>
              <a:rPr lang="it-IT" dirty="0"/>
              <a:t> e la </a:t>
            </a:r>
            <a:r>
              <a:rPr lang="it-IT" dirty="0" err="1"/>
              <a:t>clusterizzazione</a:t>
            </a:r>
            <a:r>
              <a:rPr lang="it-IT" dirty="0"/>
              <a:t> sono stati eseguiti in modo automatico avrebbe portato a risultati ancora peggiori.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Pertanto, nelle fasi successive in cui si calcola il volume della chioma verrà utilizzato direttamente il file di output della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clusterizzazione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Un dataset di grandi dimensioni avrebbe restituito dati migliori e  permesso un automatizzazione dell’intero processo.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AA338E3-3B39-4FEA-AB02-2CC6E0F56185}"/>
              </a:ext>
            </a:extLst>
          </p:cNvPr>
          <p:cNvSpPr txBox="1"/>
          <p:nvPr/>
        </p:nvSpPr>
        <p:spPr>
          <a:xfrm>
            <a:off x="8935754" y="6415745"/>
            <a:ext cx="6097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Software utilizzato: Google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Colab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(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Pytorch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716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617F88-57AB-4295-9457-5F617E80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segmentazione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620186-BDC8-4309-A5E4-2220C1C6A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487" y="2228003"/>
            <a:ext cx="4570321" cy="3633047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Causa Problemi: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Dimensione ridotta Dataset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Conseguenze: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 err="1"/>
              <a:t>Overfitting</a:t>
            </a:r>
            <a:r>
              <a:rPr lang="it-IT" dirty="0"/>
              <a:t> immediato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Test </a:t>
            </a:r>
            <a:r>
              <a:rPr lang="it-IT" dirty="0" err="1"/>
              <a:t>Accuracy</a:t>
            </a:r>
            <a:r>
              <a:rPr lang="it-IT" dirty="0"/>
              <a:t> bassa e costante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4E8E3318-DAB7-470F-B2CD-059AC4726963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581025" y="2227263"/>
          <a:ext cx="5422900" cy="3633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E4FAE5F8-96AB-4A47-A014-37C6BC824646}"/>
              </a:ext>
            </a:extLst>
          </p:cNvPr>
          <p:cNvSpPr txBox="1"/>
          <p:nvPr/>
        </p:nvSpPr>
        <p:spPr>
          <a:xfrm>
            <a:off x="8935754" y="6415745"/>
            <a:ext cx="6097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Software utilizzato: Google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Colab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(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Pytorch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D8E262-6B0A-466B-B768-AC80C81174A4}"/>
              </a:ext>
            </a:extLst>
          </p:cNvPr>
          <p:cNvSpPr txBox="1"/>
          <p:nvPr/>
        </p:nvSpPr>
        <p:spPr>
          <a:xfrm>
            <a:off x="988512" y="5861050"/>
            <a:ext cx="102149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%cd /</a:t>
            </a:r>
            <a:r>
              <a:rPr lang="it-IT" sz="1050" b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gdrive</a:t>
            </a:r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/</a:t>
            </a:r>
            <a:r>
              <a:rPr lang="it-IT" sz="1050" b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MyDrive</a:t>
            </a:r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/</a:t>
            </a:r>
            <a:r>
              <a:rPr lang="it-IT" sz="1050" b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pointnet.pytorch</a:t>
            </a:r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/</a:t>
            </a:r>
            <a:r>
              <a:rPr lang="it-IT" sz="1050" b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utils</a:t>
            </a:r>
            <a:endParaRPr lang="it-IT" sz="1050" b="0" dirty="0">
              <a:solidFill>
                <a:schemeClr val="bg2">
                  <a:lumMod val="25000"/>
                </a:schemeClr>
              </a:solidFill>
              <a:effectLst/>
              <a:latin typeface="+mj-lt"/>
            </a:endParaRPr>
          </a:p>
          <a:p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!python3 train_segmentation.py --dataset /</a:t>
            </a:r>
            <a:r>
              <a:rPr lang="it-IT" sz="1050" b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gdrive</a:t>
            </a:r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/</a:t>
            </a:r>
            <a:r>
              <a:rPr lang="it-IT" sz="1050" b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MyDrive</a:t>
            </a:r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/</a:t>
            </a:r>
            <a:r>
              <a:rPr lang="it-IT" sz="1050" b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pointnet.pytorch</a:t>
            </a:r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/shapenetcore_partanno_segmentation_benchmark_v0 --</a:t>
            </a:r>
            <a:r>
              <a:rPr lang="it-IT" sz="1050" b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nepoch</a:t>
            </a:r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=40 --</a:t>
            </a:r>
            <a:r>
              <a:rPr lang="it-IT" sz="1050" b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class_choice</a:t>
            </a:r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 </a:t>
            </a:r>
            <a:r>
              <a:rPr lang="it-IT" sz="1050" b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Olives</a:t>
            </a:r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 --</a:t>
            </a:r>
            <a:r>
              <a:rPr lang="it-IT" sz="1050" b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batchSize</a:t>
            </a:r>
            <a:r>
              <a:rPr lang="it-IT" sz="1050" b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 20</a:t>
            </a:r>
          </a:p>
        </p:txBody>
      </p:sp>
    </p:spTree>
    <p:extLst>
      <p:ext uri="{BB962C8B-B14F-4D97-AF65-F5344CB8AC3E}">
        <p14:creationId xmlns:p14="http://schemas.microsoft.com/office/powerpoint/2010/main" val="3990920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28F805-D8D4-49A3-80E5-374FD508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ALGORITMI PER IL CALCOLO DEI VOLUMI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E40CB44-4665-4DCC-9650-111F4F4659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8881"/>
          <a:stretch/>
        </p:blipFill>
        <p:spPr>
          <a:xfrm>
            <a:off x="2451970" y="2197089"/>
            <a:ext cx="1728591" cy="1824994"/>
          </a:xfrm>
        </p:spPr>
      </p:pic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55D47D4-9F7E-4F6C-988E-B19CED097D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7807" t="30697" r="2446" b="26939"/>
          <a:stretch/>
        </p:blipFill>
        <p:spPr>
          <a:xfrm>
            <a:off x="2185792" y="4501182"/>
            <a:ext cx="2167003" cy="1774077"/>
          </a:xfrm>
        </p:spPr>
      </p:pic>
      <p:sp>
        <p:nvSpPr>
          <p:cNvPr id="9" name="Segnaposto contenuto 3">
            <a:extLst>
              <a:ext uri="{FF2B5EF4-FFF2-40B4-BE49-F238E27FC236}">
                <a16:creationId xmlns:a16="http://schemas.microsoft.com/office/drawing/2014/main" id="{4074AE2D-B285-4451-9EDB-FD466A3CE867}"/>
              </a:ext>
            </a:extLst>
          </p:cNvPr>
          <p:cNvSpPr txBox="1">
            <a:spLocks/>
          </p:cNvSpPr>
          <p:nvPr/>
        </p:nvSpPr>
        <p:spPr>
          <a:xfrm>
            <a:off x="6188417" y="2495295"/>
            <a:ext cx="5422392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Convex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Hull: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Ricerca del più piccolo insieme convesso che contiene tutti i punti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it-IT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it-IT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it-IT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it-IT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Section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Volume: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Basato sulla suddivisione della nuvola di punti in sezioni parallele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it-IT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7459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7B1A0-4C83-49D6-90D0-6DB89CD4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ALGORITMI PER IL CALCOLO DEI VOLUMI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A97E7A5C-C9CE-4AA4-B350-EEAD627B1A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2133" t="17778" r="28035" b="16187"/>
          <a:stretch/>
        </p:blipFill>
        <p:spPr>
          <a:xfrm>
            <a:off x="2249398" y="2950813"/>
            <a:ext cx="2611487" cy="2435253"/>
          </a:xfrm>
        </p:spPr>
      </p:pic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4D23876E-075B-4966-BEE9-5986CDEB53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1781" t="17778" r="27408" b="16187"/>
          <a:stretch/>
        </p:blipFill>
        <p:spPr>
          <a:xfrm>
            <a:off x="7324787" y="2950813"/>
            <a:ext cx="2675573" cy="2435253"/>
          </a:xfrm>
        </p:spPr>
      </p:pic>
      <p:sp>
        <p:nvSpPr>
          <p:cNvPr id="11" name="Freccia destra con strisce 10">
            <a:extLst>
              <a:ext uri="{FF2B5EF4-FFF2-40B4-BE49-F238E27FC236}">
                <a16:creationId xmlns:a16="http://schemas.microsoft.com/office/drawing/2014/main" id="{3D157413-67E2-462C-96F3-F9238DC6898A}"/>
              </a:ext>
            </a:extLst>
          </p:cNvPr>
          <p:cNvSpPr/>
          <p:nvPr/>
        </p:nvSpPr>
        <p:spPr>
          <a:xfrm>
            <a:off x="5706127" y="4041908"/>
            <a:ext cx="779745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CF4FC4-D07B-4E30-B54B-E7DDEC0F9616}"/>
              </a:ext>
            </a:extLst>
          </p:cNvPr>
          <p:cNvSpPr txBox="1"/>
          <p:nvPr/>
        </p:nvSpPr>
        <p:spPr>
          <a:xfrm>
            <a:off x="8691497" y="6415745"/>
            <a:ext cx="6097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Software utilizzato: Visual Studio Code (Python)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3664112-1447-46FE-97CF-483B9F80F221}"/>
              </a:ext>
            </a:extLst>
          </p:cNvPr>
          <p:cNvSpPr txBox="1"/>
          <p:nvPr/>
        </p:nvSpPr>
        <p:spPr>
          <a:xfrm>
            <a:off x="581193" y="6184820"/>
            <a:ext cx="4460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2">
                    <a:lumMod val="25000"/>
                  </a:schemeClr>
                </a:solidFill>
              </a:rPr>
              <a:t>Vedi NB* slide «</a:t>
            </a:r>
            <a:r>
              <a:rPr lang="it-IT" sz="1200" i="1" dirty="0">
                <a:solidFill>
                  <a:schemeClr val="bg2">
                    <a:lumMod val="25000"/>
                  </a:schemeClr>
                </a:solidFill>
              </a:rPr>
              <a:t>SEGMENTAZIONE TRONCO-CHIOMA (</a:t>
            </a:r>
            <a:r>
              <a:rPr lang="it-IT" sz="1200" i="1" dirty="0" err="1">
                <a:solidFill>
                  <a:schemeClr val="bg2">
                    <a:lumMod val="25000"/>
                  </a:schemeClr>
                </a:solidFill>
              </a:rPr>
              <a:t>Pointnet</a:t>
            </a:r>
            <a:r>
              <a:rPr lang="it-IT" sz="1200" i="1" dirty="0">
                <a:solidFill>
                  <a:schemeClr val="bg2">
                    <a:lumMod val="25000"/>
                  </a:schemeClr>
                </a:solidFill>
              </a:rPr>
              <a:t>)» </a:t>
            </a:r>
          </a:p>
          <a:p>
            <a:r>
              <a:rPr lang="it-IT" sz="1200" i="1" dirty="0">
                <a:solidFill>
                  <a:schemeClr val="bg2">
                    <a:lumMod val="25000"/>
                  </a:schemeClr>
                </a:solidFill>
              </a:rPr>
              <a:t>Input: Output della clusterizzazione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A704FB-D2B7-41B7-B838-7FE541D1D24A}"/>
              </a:ext>
            </a:extLst>
          </p:cNvPr>
          <p:cNvSpPr txBox="1"/>
          <p:nvPr/>
        </p:nvSpPr>
        <p:spPr>
          <a:xfrm>
            <a:off x="5004148" y="2741449"/>
            <a:ext cx="446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2">
                    <a:lumMod val="25000"/>
                  </a:schemeClr>
                </a:solidFill>
              </a:rPr>
              <a:t>Esempio calcolo </a:t>
            </a:r>
            <a:r>
              <a:rPr lang="it-IT" sz="1200" dirty="0" err="1">
                <a:solidFill>
                  <a:schemeClr val="bg2">
                    <a:lumMod val="25000"/>
                  </a:schemeClr>
                </a:solidFill>
              </a:rPr>
              <a:t>Convex</a:t>
            </a:r>
            <a:r>
              <a:rPr lang="it-IT" sz="1200" dirty="0">
                <a:solidFill>
                  <a:schemeClr val="bg2">
                    <a:lumMod val="25000"/>
                  </a:schemeClr>
                </a:solidFill>
              </a:rPr>
              <a:t> Hull</a:t>
            </a:r>
            <a:endParaRPr lang="it-IT" sz="1200" i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389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2E7C0A-D72C-4445-9C94-922F7984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CALCOLO DEI VOLUMI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E7E4CDF-E54B-4F12-9FBD-731EF5E1E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78" y="2114277"/>
            <a:ext cx="4657982" cy="420314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E141D4-F125-49DB-A575-01CF17CCE38E}"/>
              </a:ext>
            </a:extLst>
          </p:cNvPr>
          <p:cNvSpPr txBox="1"/>
          <p:nvPr/>
        </p:nvSpPr>
        <p:spPr>
          <a:xfrm>
            <a:off x="8691497" y="6415745"/>
            <a:ext cx="6097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Software utilizzato: Visual Studio Code (Python)</a:t>
            </a:r>
          </a:p>
        </p:txBody>
      </p:sp>
      <p:sp>
        <p:nvSpPr>
          <p:cNvPr id="7" name="Segnaposto contenuto 3">
            <a:extLst>
              <a:ext uri="{FF2B5EF4-FFF2-40B4-BE49-F238E27FC236}">
                <a16:creationId xmlns:a16="http://schemas.microsoft.com/office/drawing/2014/main" id="{762840BA-B8CB-4E58-ABB8-55758992E4A3}"/>
              </a:ext>
            </a:extLst>
          </p:cNvPr>
          <p:cNvSpPr txBox="1">
            <a:spLocks/>
          </p:cNvSpPr>
          <p:nvPr/>
        </p:nvSpPr>
        <p:spPr>
          <a:xfrm>
            <a:off x="6188417" y="2495295"/>
            <a:ext cx="5422392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Viene scritto su file .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txt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il calcolo del volume di ogni pianta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Pre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e Post potatura con la differenza fra questi due valori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Considerazioni:</a:t>
            </a:r>
          </a:p>
          <a:p>
            <a:pPr>
              <a:buFontTx/>
              <a:buChar char="-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Risultati coerenti fra i due algoritmi utilizzati</a:t>
            </a:r>
          </a:p>
          <a:p>
            <a:pPr>
              <a:buFontTx/>
              <a:buChar char="-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Sono presenti due valori negativi, probabilmente causati da una non perfetta clusterizzazione e dal downsampling eseguito nelle prime fasi di elaborazione del dataset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it-IT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8158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6480BA-6E2D-4999-B759-30C203F6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Riassunto e conclusioni</a:t>
            </a:r>
          </a:p>
        </p:txBody>
      </p:sp>
      <p:pic>
        <p:nvPicPr>
          <p:cNvPr id="5" name="Segnaposto contenuto 17">
            <a:extLst>
              <a:ext uri="{FF2B5EF4-FFF2-40B4-BE49-F238E27FC236}">
                <a16:creationId xmlns:a16="http://schemas.microsoft.com/office/drawing/2014/main" id="{76572798-C475-4571-BDC7-64D291D6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5146" y="3742702"/>
            <a:ext cx="1933381" cy="11487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E954587-7D4E-4AE0-BCD8-8615D7072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360" y="3786543"/>
            <a:ext cx="1529592" cy="1026838"/>
          </a:xfrm>
          <a:prstGeom prst="rect">
            <a:avLst/>
          </a:prstGeom>
        </p:spPr>
      </p:pic>
      <p:sp>
        <p:nvSpPr>
          <p:cNvPr id="7" name="Freccia destra con strisce 6">
            <a:extLst>
              <a:ext uri="{FF2B5EF4-FFF2-40B4-BE49-F238E27FC236}">
                <a16:creationId xmlns:a16="http://schemas.microsoft.com/office/drawing/2014/main" id="{BBCBE20B-A2D7-4E69-8C8E-9E1885A17A3B}"/>
              </a:ext>
            </a:extLst>
          </p:cNvPr>
          <p:cNvSpPr/>
          <p:nvPr/>
        </p:nvSpPr>
        <p:spPr>
          <a:xfrm>
            <a:off x="2439431" y="4190536"/>
            <a:ext cx="374392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AE49C2F-CE1E-48F4-9D15-2F5FB96CB2B2}"/>
              </a:ext>
            </a:extLst>
          </p:cNvPr>
          <p:cNvSpPr txBox="1"/>
          <p:nvPr/>
        </p:nvSpPr>
        <p:spPr>
          <a:xfrm>
            <a:off x="2379946" y="3834711"/>
            <a:ext cx="37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9" name="Freccia destra con strisce 8">
            <a:extLst>
              <a:ext uri="{FF2B5EF4-FFF2-40B4-BE49-F238E27FC236}">
                <a16:creationId xmlns:a16="http://schemas.microsoft.com/office/drawing/2014/main" id="{E273CC88-FD45-4514-B1C7-7878D5A642B7}"/>
              </a:ext>
            </a:extLst>
          </p:cNvPr>
          <p:cNvSpPr/>
          <p:nvPr/>
        </p:nvSpPr>
        <p:spPr>
          <a:xfrm>
            <a:off x="4558059" y="4173431"/>
            <a:ext cx="374392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albero, esterni, pianta&#10;&#10;Descrizione generata automaticamente">
            <a:extLst>
              <a:ext uri="{FF2B5EF4-FFF2-40B4-BE49-F238E27FC236}">
                <a16:creationId xmlns:a16="http://schemas.microsoft.com/office/drawing/2014/main" id="{2B39B242-700F-4534-A06E-17355132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4977681" y="3961055"/>
            <a:ext cx="1081746" cy="74636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4F43CAF-505C-49A9-AAFC-E68A9C495079}"/>
              </a:ext>
            </a:extLst>
          </p:cNvPr>
          <p:cNvSpPr txBox="1"/>
          <p:nvPr/>
        </p:nvSpPr>
        <p:spPr>
          <a:xfrm>
            <a:off x="4499949" y="3834711"/>
            <a:ext cx="37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8E334A8-80CE-4E1B-9C8C-0C4960E22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199" y="4027387"/>
            <a:ext cx="1639769" cy="588867"/>
          </a:xfrm>
          <a:prstGeom prst="rect">
            <a:avLst/>
          </a:prstGeom>
        </p:spPr>
      </p:pic>
      <p:sp>
        <p:nvSpPr>
          <p:cNvPr id="13" name="Freccia destra con strisce 12">
            <a:extLst>
              <a:ext uri="{FF2B5EF4-FFF2-40B4-BE49-F238E27FC236}">
                <a16:creationId xmlns:a16="http://schemas.microsoft.com/office/drawing/2014/main" id="{3A2DC15A-2540-47C8-BF2C-58F876952148}"/>
              </a:ext>
            </a:extLst>
          </p:cNvPr>
          <p:cNvSpPr/>
          <p:nvPr/>
        </p:nvSpPr>
        <p:spPr>
          <a:xfrm>
            <a:off x="6129890" y="4173431"/>
            <a:ext cx="374392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77FCB0-FBF3-4532-A8F1-8525E9B0D800}"/>
              </a:ext>
            </a:extLst>
          </p:cNvPr>
          <p:cNvSpPr txBox="1"/>
          <p:nvPr/>
        </p:nvSpPr>
        <p:spPr>
          <a:xfrm>
            <a:off x="6071780" y="3834711"/>
            <a:ext cx="37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15" name="Freccia destra con strisce 14">
            <a:extLst>
              <a:ext uri="{FF2B5EF4-FFF2-40B4-BE49-F238E27FC236}">
                <a16:creationId xmlns:a16="http://schemas.microsoft.com/office/drawing/2014/main" id="{8C01BF54-F53A-40FA-B078-DCE6FEF98412}"/>
              </a:ext>
            </a:extLst>
          </p:cNvPr>
          <p:cNvSpPr/>
          <p:nvPr/>
        </p:nvSpPr>
        <p:spPr>
          <a:xfrm>
            <a:off x="8838411" y="4173431"/>
            <a:ext cx="374392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C6CAF2B-1693-4910-A70B-3DAF5878DF76}"/>
              </a:ext>
            </a:extLst>
          </p:cNvPr>
          <p:cNvSpPr txBox="1"/>
          <p:nvPr/>
        </p:nvSpPr>
        <p:spPr>
          <a:xfrm>
            <a:off x="8780301" y="3834711"/>
            <a:ext cx="37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</a:t>
            </a:r>
          </a:p>
        </p:txBody>
      </p:sp>
      <p:pic>
        <p:nvPicPr>
          <p:cNvPr id="17" name="Segnaposto contenuto 9">
            <a:extLst>
              <a:ext uri="{FF2B5EF4-FFF2-40B4-BE49-F238E27FC236}">
                <a16:creationId xmlns:a16="http://schemas.microsoft.com/office/drawing/2014/main" id="{B33334CE-C619-4B3B-ACE6-B139556322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781" t="17778" r="27408" b="16187"/>
          <a:stretch/>
        </p:blipFill>
        <p:spPr>
          <a:xfrm>
            <a:off x="9361118" y="3927778"/>
            <a:ext cx="817822" cy="744365"/>
          </a:xfrm>
          <a:prstGeom prst="rect">
            <a:avLst/>
          </a:prstGeom>
        </p:spPr>
      </p:pic>
      <p:sp>
        <p:nvSpPr>
          <p:cNvPr id="19" name="Freccia destra con strisce 18">
            <a:extLst>
              <a:ext uri="{FF2B5EF4-FFF2-40B4-BE49-F238E27FC236}">
                <a16:creationId xmlns:a16="http://schemas.microsoft.com/office/drawing/2014/main" id="{9908028D-94A3-4786-8F77-F847F3B3925B}"/>
              </a:ext>
            </a:extLst>
          </p:cNvPr>
          <p:cNvSpPr/>
          <p:nvPr/>
        </p:nvSpPr>
        <p:spPr>
          <a:xfrm>
            <a:off x="10413390" y="4187393"/>
            <a:ext cx="374392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D82CFBA-ED1B-457A-AB71-BD6872328E4E}"/>
              </a:ext>
            </a:extLst>
          </p:cNvPr>
          <p:cNvSpPr txBox="1"/>
          <p:nvPr/>
        </p:nvSpPr>
        <p:spPr>
          <a:xfrm>
            <a:off x="10355280" y="3848673"/>
            <a:ext cx="37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</a:t>
            </a:r>
          </a:p>
        </p:txBody>
      </p:sp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AE02A3C-8C38-4E9D-9058-FE7AD3977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4908" y="4011377"/>
            <a:ext cx="670332" cy="604877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C7A844-4F76-491F-9B82-FC54BE152131}"/>
              </a:ext>
            </a:extLst>
          </p:cNvPr>
          <p:cNvSpPr txBox="1"/>
          <p:nvPr/>
        </p:nvSpPr>
        <p:spPr>
          <a:xfrm>
            <a:off x="7462074" y="3617840"/>
            <a:ext cx="3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*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51B6368-2E0A-46BB-AB27-1698F3622A49}"/>
              </a:ext>
            </a:extLst>
          </p:cNvPr>
          <p:cNvSpPr txBox="1"/>
          <p:nvPr/>
        </p:nvSpPr>
        <p:spPr>
          <a:xfrm>
            <a:off x="6538343" y="3712830"/>
            <a:ext cx="275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(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812C6A8-E37E-426E-9237-8EC8C16FACA2}"/>
              </a:ext>
            </a:extLst>
          </p:cNvPr>
          <p:cNvSpPr txBox="1"/>
          <p:nvPr/>
        </p:nvSpPr>
        <p:spPr>
          <a:xfrm>
            <a:off x="8377163" y="3725087"/>
            <a:ext cx="5010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908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tango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26" r="2726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3019" y="1307127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Grazie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1" name="Titolo 1">
            <a:extLst>
              <a:ext uri="{FF2B5EF4-FFF2-40B4-BE49-F238E27FC236}">
                <a16:creationId xmlns:a16="http://schemas.microsoft.com/office/drawing/2014/main" id="{81A92D0B-251E-443A-A1C4-F687FE083AC5}"/>
              </a:ext>
            </a:extLst>
          </p:cNvPr>
          <p:cNvSpPr txBox="1">
            <a:spLocks/>
          </p:cNvSpPr>
          <p:nvPr/>
        </p:nvSpPr>
        <p:spPr>
          <a:xfrm>
            <a:off x="8353019" y="2975465"/>
            <a:ext cx="3081576" cy="174676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Baioni Francesco</a:t>
            </a:r>
          </a:p>
          <a:p>
            <a:r>
              <a:rPr lang="it-IT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Cingolani Cristian</a:t>
            </a: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tangolo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>
                <a:solidFill>
                  <a:srgbClr val="FFFEFF"/>
                </a:solidFill>
              </a:rPr>
              <a:t>topics</a:t>
            </a:r>
            <a:endParaRPr lang="it-IT" dirty="0">
              <a:solidFill>
                <a:srgbClr val="FFFEFF"/>
              </a:solidFill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DFB6825-BA33-4D75-A326-B1433D756CBA}"/>
              </a:ext>
            </a:extLst>
          </p:cNvPr>
          <p:cNvGrpSpPr/>
          <p:nvPr/>
        </p:nvGrpSpPr>
        <p:grpSpPr>
          <a:xfrm>
            <a:off x="159075" y="1326410"/>
            <a:ext cx="3286491" cy="720000"/>
            <a:chOff x="54818" y="2746269"/>
            <a:chExt cx="3286491" cy="720000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5818286-DE90-4FC5-9EF8-155AEE95FB10}"/>
                </a:ext>
              </a:extLst>
            </p:cNvPr>
            <p:cNvSpPr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43AC397-DC43-4905-81E6-D65B5774BF07}"/>
                </a:ext>
              </a:extLst>
            </p:cNvPr>
            <p:cNvSpPr txBox="1"/>
            <p:nvPr/>
          </p:nvSpPr>
          <p:spPr>
            <a:xfrm>
              <a:off x="118477" y="2746269"/>
              <a:ext cx="322283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6002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600" kern="1200" noProof="0" dirty="0"/>
                <a:t>Acquisizione Dataset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DD40519D-05B1-4655-8AD2-E5CCE40DCC8D}"/>
              </a:ext>
            </a:extLst>
          </p:cNvPr>
          <p:cNvGrpSpPr/>
          <p:nvPr/>
        </p:nvGrpSpPr>
        <p:grpSpPr>
          <a:xfrm>
            <a:off x="2521937" y="3459881"/>
            <a:ext cx="3222832" cy="720000"/>
            <a:chOff x="54818" y="2746269"/>
            <a:chExt cx="3222832" cy="720000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C47F6072-DD79-4AF6-91AC-4EF4BEAA208E}"/>
                </a:ext>
              </a:extLst>
            </p:cNvPr>
            <p:cNvSpPr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58B1C490-94EB-4952-BB56-48137143EA35}"/>
                </a:ext>
              </a:extLst>
            </p:cNvPr>
            <p:cNvSpPr txBox="1"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6002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600" kern="1200" noProof="0" dirty="0"/>
                <a:t>Downsampling</a:t>
              </a: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F0D713A4-4CEA-4FF4-92B8-1DC6FA5AAE10}"/>
              </a:ext>
            </a:extLst>
          </p:cNvPr>
          <p:cNvGrpSpPr/>
          <p:nvPr/>
        </p:nvGrpSpPr>
        <p:grpSpPr>
          <a:xfrm>
            <a:off x="4484584" y="1615943"/>
            <a:ext cx="3222832" cy="720000"/>
            <a:chOff x="54818" y="2746269"/>
            <a:chExt cx="3222832" cy="720000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AC6A65AA-CDBF-4030-9250-2AC8055BE27F}"/>
                </a:ext>
              </a:extLst>
            </p:cNvPr>
            <p:cNvSpPr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C8CA511E-5CC9-4D35-907A-975243FBF332}"/>
                </a:ext>
              </a:extLst>
            </p:cNvPr>
            <p:cNvSpPr txBox="1"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6002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600" kern="1200" noProof="0" dirty="0"/>
                <a:t>Clusterizzazione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8C6278DC-81C2-4B7C-98CA-C9EF55525983}"/>
              </a:ext>
            </a:extLst>
          </p:cNvPr>
          <p:cNvGrpSpPr/>
          <p:nvPr/>
        </p:nvGrpSpPr>
        <p:grpSpPr>
          <a:xfrm>
            <a:off x="6602589" y="2280566"/>
            <a:ext cx="3515398" cy="1600631"/>
            <a:chOff x="-237748" y="2746269"/>
            <a:chExt cx="3515398" cy="1600631"/>
          </a:xfrm>
        </p:grpSpPr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FA6D8A2A-00E1-436E-AEF9-80D3937A788C}"/>
                </a:ext>
              </a:extLst>
            </p:cNvPr>
            <p:cNvSpPr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5DDA5BA6-E5B2-442B-B661-1CBC364FCBF2}"/>
                </a:ext>
              </a:extLst>
            </p:cNvPr>
            <p:cNvSpPr txBox="1"/>
            <p:nvPr/>
          </p:nvSpPr>
          <p:spPr>
            <a:xfrm>
              <a:off x="-237748" y="3626900"/>
              <a:ext cx="322283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6002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600" kern="1200" noProof="0" dirty="0"/>
                <a:t>Segmentazione tronco-chioma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E3C09AA9-1E91-4348-92B8-105A233370E1}"/>
              </a:ext>
            </a:extLst>
          </p:cNvPr>
          <p:cNvGrpSpPr/>
          <p:nvPr/>
        </p:nvGrpSpPr>
        <p:grpSpPr>
          <a:xfrm>
            <a:off x="6321975" y="1614908"/>
            <a:ext cx="5358179" cy="2716973"/>
            <a:chOff x="54818" y="749296"/>
            <a:chExt cx="5358179" cy="2716973"/>
          </a:xfrm>
        </p:grpSpPr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3FCD4D4F-1205-4790-9DA9-2056CAD7033F}"/>
                </a:ext>
              </a:extLst>
            </p:cNvPr>
            <p:cNvSpPr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F711D850-CDD1-4484-9122-3A5E9BE827DA}"/>
                </a:ext>
              </a:extLst>
            </p:cNvPr>
            <p:cNvSpPr txBox="1"/>
            <p:nvPr/>
          </p:nvSpPr>
          <p:spPr>
            <a:xfrm>
              <a:off x="2190165" y="749296"/>
              <a:ext cx="322283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6002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600" kern="1200" noProof="0" dirty="0"/>
                <a:t>Calcolo volume</a:t>
              </a:r>
            </a:p>
          </p:txBody>
        </p:sp>
      </p:grpSp>
      <p:sp>
        <p:nvSpPr>
          <p:cNvPr id="29" name="Freccia destra con strisce 28">
            <a:extLst>
              <a:ext uri="{FF2B5EF4-FFF2-40B4-BE49-F238E27FC236}">
                <a16:creationId xmlns:a16="http://schemas.microsoft.com/office/drawing/2014/main" id="{9F24C2E3-949A-4123-835E-A96425925389}"/>
              </a:ext>
            </a:extLst>
          </p:cNvPr>
          <p:cNvSpPr/>
          <p:nvPr/>
        </p:nvSpPr>
        <p:spPr>
          <a:xfrm rot="2648154">
            <a:off x="2152193" y="2852949"/>
            <a:ext cx="1091001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reccia destra con strisce 30">
            <a:extLst>
              <a:ext uri="{FF2B5EF4-FFF2-40B4-BE49-F238E27FC236}">
                <a16:creationId xmlns:a16="http://schemas.microsoft.com/office/drawing/2014/main" id="{8F481970-F5FF-411A-A2B2-CB90C2938929}"/>
              </a:ext>
            </a:extLst>
          </p:cNvPr>
          <p:cNvSpPr/>
          <p:nvPr/>
        </p:nvSpPr>
        <p:spPr>
          <a:xfrm rot="19019247">
            <a:off x="4205054" y="2719649"/>
            <a:ext cx="1387354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Freccia destra con strisce 31">
            <a:extLst>
              <a:ext uri="{FF2B5EF4-FFF2-40B4-BE49-F238E27FC236}">
                <a16:creationId xmlns:a16="http://schemas.microsoft.com/office/drawing/2014/main" id="{40346656-E74A-4E22-864F-5B6EA11B1915}"/>
              </a:ext>
            </a:extLst>
          </p:cNvPr>
          <p:cNvSpPr/>
          <p:nvPr/>
        </p:nvSpPr>
        <p:spPr>
          <a:xfrm rot="2648154">
            <a:off x="6589353" y="2645160"/>
            <a:ext cx="1091001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reccia destra con strisce 32">
            <a:extLst>
              <a:ext uri="{FF2B5EF4-FFF2-40B4-BE49-F238E27FC236}">
                <a16:creationId xmlns:a16="http://schemas.microsoft.com/office/drawing/2014/main" id="{B509D9C2-7AD6-465A-BC4A-628A97B6CDAA}"/>
              </a:ext>
            </a:extLst>
          </p:cNvPr>
          <p:cNvSpPr/>
          <p:nvPr/>
        </p:nvSpPr>
        <p:spPr>
          <a:xfrm rot="19019247">
            <a:off x="8829168" y="2599147"/>
            <a:ext cx="1081533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B43920-1A9F-4269-8B31-74ADAF8B7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ACQUISIZIONE DATASET MEDIANTE TECNOLOGIA LIDAR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C9A5DA2-E3F0-4A02-84CC-301CFFE281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9774" y="3365810"/>
            <a:ext cx="4388923" cy="1462974"/>
          </a:xfrm>
        </p:spPr>
      </p:pic>
      <p:sp>
        <p:nvSpPr>
          <p:cNvPr id="7" name="Segnaposto contenuto 9">
            <a:extLst>
              <a:ext uri="{FF2B5EF4-FFF2-40B4-BE49-F238E27FC236}">
                <a16:creationId xmlns:a16="http://schemas.microsoft.com/office/drawing/2014/main" id="{585F5AED-0EC0-4EA1-BEEC-051512E3F728}"/>
              </a:ext>
            </a:extLst>
          </p:cNvPr>
          <p:cNvSpPr txBox="1">
            <a:spLocks/>
          </p:cNvSpPr>
          <p:nvPr/>
        </p:nvSpPr>
        <p:spPr>
          <a:xfrm>
            <a:off x="6188417" y="2015061"/>
            <a:ext cx="5422392" cy="4460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Scopo:</a:t>
            </a:r>
          </a:p>
          <a:p>
            <a:pPr>
              <a:buFontTx/>
              <a:buChar char="-"/>
            </a:pPr>
            <a:r>
              <a:rPr lang="it-IT" dirty="0"/>
              <a:t>Ottenere mappatura 3D dell’ambiente (nuvola di punti)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Funzionamento:</a:t>
            </a:r>
          </a:p>
          <a:p>
            <a:pPr>
              <a:buFontTx/>
              <a:buChar char="-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Misurazione della distanza da un oggetto illuminandolo con una luce laser ed ottenendo informazioni tridimensionali ad alta risoluzione</a:t>
            </a:r>
          </a:p>
          <a:p>
            <a:pPr>
              <a:buFontTx/>
              <a:buChar char="-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Calcolo della distanza moltiplicando il ‘tempo di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volo’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per la velocità della luce e dividendo per 2 </a:t>
            </a:r>
          </a:p>
          <a:p>
            <a:pPr>
              <a:buFontTx/>
              <a:buChar char="-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Individuazione delle coordinate X Y Z di ogni punto</a:t>
            </a:r>
          </a:p>
        </p:txBody>
      </p:sp>
    </p:spTree>
    <p:extLst>
      <p:ext uri="{BB962C8B-B14F-4D97-AF65-F5344CB8AC3E}">
        <p14:creationId xmlns:p14="http://schemas.microsoft.com/office/powerpoint/2010/main" val="3568382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strumentazione utilizzata</a:t>
            </a:r>
          </a:p>
        </p:txBody>
      </p:sp>
      <p:pic>
        <p:nvPicPr>
          <p:cNvPr id="11" name="Segnaposto contenuto 4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50383"/>
          <a:stretch/>
        </p:blipFill>
        <p:spPr>
          <a:xfrm>
            <a:off x="2315457" y="1963509"/>
            <a:ext cx="1595754" cy="2119283"/>
          </a:xfr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48186DB8-B802-4AC8-BFE9-7483715B944F}"/>
              </a:ext>
            </a:extLst>
          </p:cNvPr>
          <p:cNvSpPr/>
          <p:nvPr/>
        </p:nvSpPr>
        <p:spPr>
          <a:xfrm>
            <a:off x="152812" y="1987736"/>
            <a:ext cx="3222832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4339FDAF-AF57-4CB5-A4A6-7130CB3CE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115269"/>
            <a:ext cx="5422392" cy="2119283"/>
          </a:xfrm>
        </p:spPr>
        <p:txBody>
          <a:bodyPr/>
          <a:lstStyle/>
          <a:p>
            <a:pPr marL="0" indent="0">
              <a:buNone/>
            </a:pPr>
            <a:r>
              <a:rPr lang="it-IT" dirty="0" err="1"/>
              <a:t>Kaarta</a:t>
            </a:r>
            <a:r>
              <a:rPr lang="it-IT" dirty="0"/>
              <a:t> Stencil 2 (Mappatura)</a:t>
            </a:r>
          </a:p>
          <a:p>
            <a:pPr marL="0" indent="0">
              <a:buNone/>
            </a:pPr>
            <a:r>
              <a:rPr lang="it-IT" dirty="0"/>
              <a:t>Specifiche:</a:t>
            </a:r>
          </a:p>
          <a:p>
            <a:pPr>
              <a:buFontTx/>
              <a:buChar char="-"/>
            </a:pPr>
            <a:r>
              <a:rPr lang="it-IT" b="0" i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Range di acquisizione di max 100mt</a:t>
            </a:r>
          </a:p>
          <a:p>
            <a:pPr>
              <a:buFontTx/>
              <a:buChar char="-"/>
            </a:pP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A</a:t>
            </a:r>
            <a:r>
              <a:rPr lang="it-IT" b="0" i="0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ccuracy</a:t>
            </a:r>
            <a:r>
              <a:rPr lang="it-IT" b="0" i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</a:rPr>
              <a:t> di ± 30mm.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436132B-26BE-4FFC-9DDC-49ED96075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18" y="4425568"/>
            <a:ext cx="2432432" cy="2432432"/>
          </a:xfrm>
          <a:prstGeom prst="rect">
            <a:avLst/>
          </a:prstGeom>
        </p:spPr>
      </p:pic>
      <p:sp>
        <p:nvSpPr>
          <p:cNvPr id="15" name="Segnaposto contenuto 9">
            <a:extLst>
              <a:ext uri="{FF2B5EF4-FFF2-40B4-BE49-F238E27FC236}">
                <a16:creationId xmlns:a16="http://schemas.microsoft.com/office/drawing/2014/main" id="{9D87609D-E1E1-4DB9-9D3B-58DDD92C949B}"/>
              </a:ext>
            </a:extLst>
          </p:cNvPr>
          <p:cNvSpPr txBox="1">
            <a:spLocks/>
          </p:cNvSpPr>
          <p:nvPr/>
        </p:nvSpPr>
        <p:spPr>
          <a:xfrm>
            <a:off x="6188417" y="4328312"/>
            <a:ext cx="5422392" cy="2119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it-IT" dirty="0" err="1"/>
              <a:t>HiPer</a:t>
            </a:r>
            <a:r>
              <a:rPr lang="it-IT" dirty="0"/>
              <a:t> GNSS </a:t>
            </a:r>
            <a:r>
              <a:rPr lang="it-IT" dirty="0" err="1"/>
              <a:t>Topocon</a:t>
            </a:r>
            <a:r>
              <a:rPr lang="it-IT" dirty="0"/>
              <a:t> (Georeferenziazione)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Specifiche:</a:t>
            </a:r>
          </a:p>
          <a:p>
            <a:pPr>
              <a:buFontTx/>
              <a:buChar char="-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226 canali in grado di tracciare fino a 112 satelliti </a:t>
            </a:r>
          </a:p>
          <a:p>
            <a:pPr>
              <a:buFontTx/>
              <a:buChar char="-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Precision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Static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:                                                          H: 3.0 mm + 0.1 ppm       V: 3.5 mm + 0.4 ppm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0F008-1785-4F4C-A68E-AF014F2A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acquisizione lidar</a:t>
            </a:r>
          </a:p>
        </p:txBody>
      </p:sp>
      <p:pic>
        <p:nvPicPr>
          <p:cNvPr id="5" name="Segnaposto contenuto 17">
            <a:extLst>
              <a:ext uri="{FF2B5EF4-FFF2-40B4-BE49-F238E27FC236}">
                <a16:creationId xmlns:a16="http://schemas.microsoft.com/office/drawing/2014/main" id="{77CCDBEF-7B10-4D88-8910-146F6E18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0235" y="3003667"/>
            <a:ext cx="4143299" cy="2461770"/>
          </a:xfrm>
          <a:prstGeom prst="rect">
            <a:avLst/>
          </a:prstGeom>
        </p:spPr>
      </p:pic>
      <p:sp>
        <p:nvSpPr>
          <p:cNvPr id="6" name="Segnaposto contenuto 9">
            <a:extLst>
              <a:ext uri="{FF2B5EF4-FFF2-40B4-BE49-F238E27FC236}">
                <a16:creationId xmlns:a16="http://schemas.microsoft.com/office/drawing/2014/main" id="{677CF9B7-1AC8-4448-A25C-F8450FBF2408}"/>
              </a:ext>
            </a:extLst>
          </p:cNvPr>
          <p:cNvSpPr txBox="1">
            <a:spLocks/>
          </p:cNvSpPr>
          <p:nvPr/>
        </p:nvSpPr>
        <p:spPr>
          <a:xfrm>
            <a:off x="6188417" y="3230086"/>
            <a:ext cx="5422392" cy="2119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N° punti ottenuti: 25,984,317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Normalizzazione altezza dei punti (asse Z) ponendo a 0 il livello del terreno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it-IT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3A26B0A-C948-444E-ACE9-9F94D9323F6F}"/>
              </a:ext>
            </a:extLst>
          </p:cNvPr>
          <p:cNvSpPr txBox="1"/>
          <p:nvPr/>
        </p:nvSpPr>
        <p:spPr>
          <a:xfrm>
            <a:off x="9407047" y="6369486"/>
            <a:ext cx="3914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2">
                    <a:lumMod val="25000"/>
                  </a:schemeClr>
                </a:solidFill>
              </a:rPr>
              <a:t>Software utilizzato: Cloud Compare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11A258-81B8-4292-9DBE-AF1B1AB46CAA}"/>
              </a:ext>
            </a:extLst>
          </p:cNvPr>
          <p:cNvSpPr txBox="1"/>
          <p:nvPr/>
        </p:nvSpPr>
        <p:spPr>
          <a:xfrm>
            <a:off x="581193" y="6184820"/>
            <a:ext cx="4460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2">
                    <a:lumMod val="25000"/>
                  </a:schemeClr>
                </a:solidFill>
              </a:rPr>
              <a:t>2 Dataset di partenza: </a:t>
            </a:r>
            <a:r>
              <a:rPr lang="it-IT" sz="1200" dirty="0" err="1">
                <a:solidFill>
                  <a:schemeClr val="bg2">
                    <a:lumMod val="25000"/>
                  </a:schemeClr>
                </a:solidFill>
              </a:rPr>
              <a:t>Pre</a:t>
            </a:r>
            <a:r>
              <a:rPr lang="it-IT" sz="1200" dirty="0">
                <a:solidFill>
                  <a:schemeClr val="bg2">
                    <a:lumMod val="25000"/>
                  </a:schemeClr>
                </a:solidFill>
              </a:rPr>
              <a:t> e Post potatura (formato LAS)</a:t>
            </a:r>
          </a:p>
          <a:p>
            <a:r>
              <a:rPr lang="it-IT" sz="1200" dirty="0">
                <a:solidFill>
                  <a:schemeClr val="bg2">
                    <a:lumMod val="25000"/>
                  </a:schemeClr>
                </a:solidFill>
              </a:rPr>
              <a:t>Ogni operazione illustrata verrà eseguita per entrambi i dataset</a:t>
            </a:r>
          </a:p>
        </p:txBody>
      </p:sp>
    </p:spTree>
    <p:extLst>
      <p:ext uri="{BB962C8B-B14F-4D97-AF65-F5344CB8AC3E}">
        <p14:creationId xmlns:p14="http://schemas.microsoft.com/office/powerpoint/2010/main" val="2265963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8E3C34-F21E-424F-8367-E2813FD9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Pulizia DATASET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0B9688F-B787-4EB3-8128-C6A3234518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73426" y="2084582"/>
            <a:ext cx="3171954" cy="1884638"/>
          </a:xfrm>
        </p:spPr>
      </p:pic>
      <p:pic>
        <p:nvPicPr>
          <p:cNvPr id="8" name="Immagine 7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F52F0776-E8B5-460A-8B81-23118D997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54864">
            <a:off x="1723068" y="4599622"/>
            <a:ext cx="2960351" cy="2007173"/>
          </a:xfrm>
          <a:prstGeom prst="rect">
            <a:avLst/>
          </a:prstGeom>
        </p:spPr>
      </p:pic>
      <p:sp>
        <p:nvSpPr>
          <p:cNvPr id="15" name="Freccia destra con strisce 14">
            <a:extLst>
              <a:ext uri="{FF2B5EF4-FFF2-40B4-BE49-F238E27FC236}">
                <a16:creationId xmlns:a16="http://schemas.microsoft.com/office/drawing/2014/main" id="{DA18593C-2BDC-4B0A-B142-17B322B6CA25}"/>
              </a:ext>
            </a:extLst>
          </p:cNvPr>
          <p:cNvSpPr/>
          <p:nvPr/>
        </p:nvSpPr>
        <p:spPr>
          <a:xfrm rot="5400000">
            <a:off x="3015131" y="4110849"/>
            <a:ext cx="541605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4149E4D4-90C1-4467-9A1D-4492C3827BA3}"/>
              </a:ext>
            </a:extLst>
          </p:cNvPr>
          <p:cNvSpPr txBox="1">
            <a:spLocks/>
          </p:cNvSpPr>
          <p:nvPr/>
        </p:nvSpPr>
        <p:spPr>
          <a:xfrm>
            <a:off x="6188417" y="3230086"/>
            <a:ext cx="5422392" cy="2119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Eliminazione dei primi 55cm a partire dal livello Z=0 a causa di erba e terreno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Pulizia generale del dataset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it-IT" dirty="0"/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N° punti iniziali: 25,984,317</a:t>
            </a:r>
          </a:p>
          <a:p>
            <a:pPr marL="0" indent="0">
              <a:buNone/>
            </a:pPr>
            <a:r>
              <a:rPr lang="it-IT" dirty="0"/>
              <a:t>N° punti finali: 19,322,441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9A16309-EF9B-437A-AAF9-76B479C31366}"/>
              </a:ext>
            </a:extLst>
          </p:cNvPr>
          <p:cNvSpPr txBox="1"/>
          <p:nvPr/>
        </p:nvSpPr>
        <p:spPr>
          <a:xfrm>
            <a:off x="9407047" y="6369486"/>
            <a:ext cx="3914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2">
                    <a:lumMod val="25000"/>
                  </a:schemeClr>
                </a:solidFill>
              </a:rPr>
              <a:t>Software utilizzato: Cloud Compare</a:t>
            </a:r>
          </a:p>
        </p:txBody>
      </p:sp>
    </p:spTree>
    <p:extLst>
      <p:ext uri="{BB962C8B-B14F-4D97-AF65-F5344CB8AC3E}">
        <p14:creationId xmlns:p14="http://schemas.microsoft.com/office/powerpoint/2010/main" val="2672260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83840-FB98-4551-87C7-D2FFA0DC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area migliore</a:t>
            </a:r>
          </a:p>
        </p:txBody>
      </p:sp>
      <p:pic>
        <p:nvPicPr>
          <p:cNvPr id="5" name="Immagine 4" descr="Immagine che contiene cielo&#10;&#10;Descrizione generata automaticamente">
            <a:extLst>
              <a:ext uri="{FF2B5EF4-FFF2-40B4-BE49-F238E27FC236}">
                <a16:creationId xmlns:a16="http://schemas.microsoft.com/office/drawing/2014/main" id="{D252435A-AAEE-4F8F-89BF-314BCDACB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07" y="4876583"/>
            <a:ext cx="2827019" cy="1632760"/>
          </a:xfrm>
          <a:prstGeom prst="rect">
            <a:avLst/>
          </a:prstGeom>
        </p:spPr>
      </p:pic>
      <p:pic>
        <p:nvPicPr>
          <p:cNvPr id="6" name="Immagine 5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534A0645-2D06-4618-922A-712C0A452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11130">
            <a:off x="1481107" y="2115301"/>
            <a:ext cx="2960351" cy="2007173"/>
          </a:xfrm>
          <a:prstGeom prst="rect">
            <a:avLst/>
          </a:prstGeom>
        </p:spPr>
      </p:pic>
      <p:sp>
        <p:nvSpPr>
          <p:cNvPr id="7" name="Freccia destra con strisce 6">
            <a:extLst>
              <a:ext uri="{FF2B5EF4-FFF2-40B4-BE49-F238E27FC236}">
                <a16:creationId xmlns:a16="http://schemas.microsoft.com/office/drawing/2014/main" id="{51536836-8CB0-45AC-8BB9-893F68140C2D}"/>
              </a:ext>
            </a:extLst>
          </p:cNvPr>
          <p:cNvSpPr/>
          <p:nvPr/>
        </p:nvSpPr>
        <p:spPr>
          <a:xfrm rot="5400000">
            <a:off x="2726302" y="4360472"/>
            <a:ext cx="541605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F3EE16D-94A2-4F68-B8B4-79FAE16E758C}"/>
              </a:ext>
            </a:extLst>
          </p:cNvPr>
          <p:cNvSpPr txBox="1"/>
          <p:nvPr/>
        </p:nvSpPr>
        <p:spPr>
          <a:xfrm>
            <a:off x="9407047" y="6369486"/>
            <a:ext cx="2605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2">
                    <a:lumMod val="25000"/>
                  </a:schemeClr>
                </a:solidFill>
              </a:rPr>
              <a:t>Software utilizzato: Cloud Compare</a:t>
            </a:r>
          </a:p>
        </p:txBody>
      </p:sp>
      <p:sp>
        <p:nvSpPr>
          <p:cNvPr id="9" name="Segnaposto contenuto 9">
            <a:extLst>
              <a:ext uri="{FF2B5EF4-FFF2-40B4-BE49-F238E27FC236}">
                <a16:creationId xmlns:a16="http://schemas.microsoft.com/office/drawing/2014/main" id="{FB7BD09C-4D56-4D3E-8C3A-E5AB13059DAF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6188075" y="2227263"/>
            <a:ext cx="5422900" cy="3633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Selezione dell’area in cui è presente poco rumore ed in cui la densità dei punti è piuttosto omogenea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it-IT" dirty="0"/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N° punti iniziali: 19,322,441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N° punti finali: 3,395,803</a:t>
            </a:r>
          </a:p>
        </p:txBody>
      </p:sp>
    </p:spTree>
    <p:extLst>
      <p:ext uri="{BB962C8B-B14F-4D97-AF65-F5344CB8AC3E}">
        <p14:creationId xmlns:p14="http://schemas.microsoft.com/office/powerpoint/2010/main" val="151279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607930-73BE-44BC-8771-7F44C202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Downsampling dataset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C583DA4-D705-42EE-9036-99ED65CD5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547" y="4598433"/>
            <a:ext cx="2827019" cy="1897820"/>
          </a:xfrm>
          <a:prstGeom prst="rect">
            <a:avLst/>
          </a:prstGeom>
        </p:spPr>
      </p:pic>
      <p:pic>
        <p:nvPicPr>
          <p:cNvPr id="6" name="Immagine 5" descr="Immagine che contiene cielo&#10;&#10;Descrizione generata automaticamente">
            <a:extLst>
              <a:ext uri="{FF2B5EF4-FFF2-40B4-BE49-F238E27FC236}">
                <a16:creationId xmlns:a16="http://schemas.microsoft.com/office/drawing/2014/main" id="{C337C03B-4CA5-4215-B511-680F59228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67" y="2341831"/>
            <a:ext cx="2827019" cy="1632760"/>
          </a:xfrm>
          <a:prstGeom prst="rect">
            <a:avLst/>
          </a:prstGeom>
        </p:spPr>
      </p:pic>
      <p:sp>
        <p:nvSpPr>
          <p:cNvPr id="7" name="Freccia destra con strisce 6">
            <a:extLst>
              <a:ext uri="{FF2B5EF4-FFF2-40B4-BE49-F238E27FC236}">
                <a16:creationId xmlns:a16="http://schemas.microsoft.com/office/drawing/2014/main" id="{7ECB753E-015C-476A-9FBC-5323370C9668}"/>
              </a:ext>
            </a:extLst>
          </p:cNvPr>
          <p:cNvSpPr/>
          <p:nvPr/>
        </p:nvSpPr>
        <p:spPr>
          <a:xfrm rot="5400000">
            <a:off x="2688253" y="4159981"/>
            <a:ext cx="541605" cy="2530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C23A01C-4E80-4A56-AE3B-DF29B18237A9}"/>
              </a:ext>
            </a:extLst>
          </p:cNvPr>
          <p:cNvSpPr txBox="1"/>
          <p:nvPr/>
        </p:nvSpPr>
        <p:spPr>
          <a:xfrm>
            <a:off x="9407047" y="6369486"/>
            <a:ext cx="2630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2">
                    <a:lumMod val="25000"/>
                  </a:schemeClr>
                </a:solidFill>
              </a:rPr>
              <a:t>Software utilizzato: Cloud Compare</a:t>
            </a:r>
          </a:p>
        </p:txBody>
      </p:sp>
      <p:sp>
        <p:nvSpPr>
          <p:cNvPr id="9" name="Segnaposto contenuto 9">
            <a:extLst>
              <a:ext uri="{FF2B5EF4-FFF2-40B4-BE49-F238E27FC236}">
                <a16:creationId xmlns:a16="http://schemas.microsoft.com/office/drawing/2014/main" id="{115F77C8-CD75-4B32-A308-8E5DAC0F0546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6188075" y="2227263"/>
            <a:ext cx="5422900" cy="3633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it-IT" dirty="0" err="1"/>
              <a:t>Downsample</a:t>
            </a:r>
            <a:r>
              <a:rPr lang="it-IT" dirty="0"/>
              <a:t> utilizzando algoritmi Python per rendere possibile la clusterizzazione su PC domestici (impiego di RAM importante)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Fattore 20 di </a:t>
            </a:r>
            <a:r>
              <a:rPr lang="it-IT" dirty="0" err="1"/>
              <a:t>downsample</a:t>
            </a:r>
            <a:endParaRPr lang="it-IT" dirty="0"/>
          </a:p>
          <a:p>
            <a:pPr marL="0" indent="0">
              <a:buFont typeface="Wingdings 2" panose="05020102010507070707" pitchFamily="18" charset="2"/>
              <a:buNone/>
            </a:pPr>
            <a:endParaRPr lang="it-IT" dirty="0"/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N° punti iniziali: 3,395,803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N° punti finali: 169,791</a:t>
            </a:r>
          </a:p>
        </p:txBody>
      </p:sp>
    </p:spTree>
    <p:extLst>
      <p:ext uri="{BB962C8B-B14F-4D97-AF65-F5344CB8AC3E}">
        <p14:creationId xmlns:p14="http://schemas.microsoft.com/office/powerpoint/2010/main" val="294395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49C14D-8E55-48F8-A71E-579F9DE9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CLUSTERIZZAZIONE DELLE SINGOLE </a:t>
            </a:r>
            <a:r>
              <a:rPr lang="it-IT" dirty="0" err="1"/>
              <a:t>PIANTe</a:t>
            </a:r>
            <a:r>
              <a:rPr lang="it-IT" dirty="0"/>
              <a:t> (DBSCAN)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7F6E59B-89A6-4FC7-8843-26283D88C3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87475" y="2672556"/>
            <a:ext cx="3810000" cy="2743200"/>
          </a:xfrm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3132DB2-8EE8-41A7-A1E4-3D3EE3026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152358"/>
            <a:ext cx="5422392" cy="4304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Algoritmo di clusterizzazione utilizzato: DBSCAN</a:t>
            </a:r>
          </a:p>
          <a:p>
            <a:pPr marL="0" indent="0">
              <a:buNone/>
            </a:pPr>
            <a:r>
              <a:rPr lang="it-IT" dirty="0"/>
              <a:t>Vantaggi rispetto ad altri algoritmi:</a:t>
            </a:r>
          </a:p>
          <a:p>
            <a:pPr>
              <a:buFontTx/>
              <a:buChar char="-"/>
            </a:pPr>
            <a:r>
              <a:rPr lang="it-IT" dirty="0"/>
              <a:t>Non è necessario specificare il numero di cluster da ottenere</a:t>
            </a:r>
          </a:p>
          <a:p>
            <a:pPr>
              <a:buFontTx/>
              <a:buChar char="-"/>
            </a:pPr>
            <a:r>
              <a:rPr lang="it-IT" dirty="0"/>
              <a:t>Basato sulla densità dei punti</a:t>
            </a:r>
          </a:p>
          <a:p>
            <a:pPr marL="0" indent="0">
              <a:buNone/>
            </a:pPr>
            <a:r>
              <a:rPr lang="it-IT" dirty="0"/>
              <a:t>Svantaggi:</a:t>
            </a:r>
          </a:p>
          <a:p>
            <a:pPr>
              <a:buFontTx/>
              <a:buChar char="-"/>
            </a:pPr>
            <a:r>
              <a:rPr lang="it-IT" dirty="0"/>
              <a:t>Utilizzo di dataset con poco rumore e buon distanziamento tra ulivi</a:t>
            </a:r>
          </a:p>
          <a:p>
            <a:pPr>
              <a:buFontTx/>
              <a:buChar char="-"/>
            </a:pPr>
            <a:r>
              <a:rPr lang="it-IT" dirty="0"/>
              <a:t>Settaggio di </a:t>
            </a:r>
            <a:r>
              <a:rPr lang="it-IT" i="1" dirty="0" err="1"/>
              <a:t>eps</a:t>
            </a:r>
            <a:r>
              <a:rPr lang="it-IT" dirty="0"/>
              <a:t> e di </a:t>
            </a:r>
            <a:r>
              <a:rPr lang="it-IT" i="1" dirty="0" err="1"/>
              <a:t>min_points</a:t>
            </a:r>
            <a:r>
              <a:rPr lang="it-IT" dirty="0"/>
              <a:t> dipendente dalla densità di punti                                                (</a:t>
            </a:r>
            <a:r>
              <a:rPr lang="it-IT"/>
              <a:t>Caso specifico: </a:t>
            </a:r>
            <a:r>
              <a:rPr lang="it-IT" dirty="0" err="1"/>
              <a:t>eps</a:t>
            </a:r>
            <a:r>
              <a:rPr lang="it-IT" dirty="0"/>
              <a:t>=0.70, </a:t>
            </a:r>
            <a:r>
              <a:rPr lang="it-IT" dirty="0" err="1"/>
              <a:t>min_samples</a:t>
            </a:r>
            <a:r>
              <a:rPr lang="it-IT" dirty="0"/>
              <a:t>=450)</a:t>
            </a:r>
          </a:p>
        </p:txBody>
      </p:sp>
    </p:spTree>
    <p:extLst>
      <p:ext uri="{BB962C8B-B14F-4D97-AF65-F5344CB8AC3E}">
        <p14:creationId xmlns:p14="http://schemas.microsoft.com/office/powerpoint/2010/main" val="77022800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tecnologico</Template>
  <TotalTime>490</TotalTime>
  <Words>955</Words>
  <Application>Microsoft Office PowerPoint</Application>
  <PresentationFormat>Widescreen</PresentationFormat>
  <Paragraphs>131</Paragraphs>
  <Slides>19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Gill Sans MT</vt:lpstr>
      <vt:lpstr>Times New Roman</vt:lpstr>
      <vt:lpstr>Wingdings 2</vt:lpstr>
      <vt:lpstr>Dividendo</vt:lpstr>
      <vt:lpstr>Calcolo del volume della chioma di un ulivo mediante approcci basati su AI</vt:lpstr>
      <vt:lpstr>topics</vt:lpstr>
      <vt:lpstr>ACQUISIZIONE DATASET MEDIANTE TECNOLOGIA LIDAR</vt:lpstr>
      <vt:lpstr>strumentazione utilizzata</vt:lpstr>
      <vt:lpstr>Risultato acquisizione lidar</vt:lpstr>
      <vt:lpstr>Pulizia DATASET</vt:lpstr>
      <vt:lpstr>Selezione area migliore</vt:lpstr>
      <vt:lpstr>Downsampling dataset</vt:lpstr>
      <vt:lpstr>CLUSTERIZZAZIONE DELLE SINGOLE PIANTe (DBSCAN)</vt:lpstr>
      <vt:lpstr>Risultato CLUSTERIZZAZIONE</vt:lpstr>
      <vt:lpstr>SEGMENTAZIONE TRONCO-CHIOMA (Pointnet)</vt:lpstr>
      <vt:lpstr>Preparazione del dataset</vt:lpstr>
      <vt:lpstr>SEGMENTAZIONE TRONCO-CHIOMA (Pointnet)</vt:lpstr>
      <vt:lpstr>Risultati segmentazione</vt:lpstr>
      <vt:lpstr>ALGORITMI PER IL CALCOLO DEI VOLUMI</vt:lpstr>
      <vt:lpstr>ALGORITMI PER IL CALCOLO DEI VOLUMI</vt:lpstr>
      <vt:lpstr>Risultato CALCOLO DEI VOLUMI</vt:lpstr>
      <vt:lpstr>Riassunto e conclusioni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Calcolo del volume della chioma di un ulivo mediante approcci basati su AI</dc:title>
  <dc:creator>CINGOLANI CRISTIAN</dc:creator>
  <cp:lastModifiedBy>BAIONI FRANCESCO</cp:lastModifiedBy>
  <cp:revision>9</cp:revision>
  <dcterms:created xsi:type="dcterms:W3CDTF">2021-09-16T14:42:38Z</dcterms:created>
  <dcterms:modified xsi:type="dcterms:W3CDTF">2021-09-18T07:42:32Z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